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222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29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24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80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93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6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61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9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06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20CCD-B46E-4D83-8DE6-8180B09F8DE1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8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57051" y="0"/>
            <a:ext cx="696686" cy="11032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8592"/>
            <a:ext cx="6858000" cy="27566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777" y="8236717"/>
            <a:ext cx="1047684" cy="4369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5394" y="149182"/>
            <a:ext cx="6857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12-Point Checklist to Help Prepare </a:t>
            </a:r>
            <a:br>
              <a:rPr lang="en-US" sz="2400" dirty="0" smtClean="0">
                <a:solidFill>
                  <a:schemeClr val="accent1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US" sz="2400" dirty="0" smtClean="0">
                <a:solidFill>
                  <a:schemeClr val="accent1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Your Organization for GDPR</a:t>
            </a:r>
            <a:endParaRPr lang="en-US" sz="2400" dirty="0">
              <a:solidFill>
                <a:schemeClr val="accent1"/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7051" y="1260216"/>
            <a:ext cx="2845871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b="1" dirty="0" smtClean="0"/>
              <a:t>Raise Awareness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100" dirty="0" smtClean="0">
                <a:solidFill>
                  <a:schemeClr val="accent5"/>
                </a:solidFill>
              </a:rPr>
              <a:t>Ensure all members of your organization are aware of the new laws under GDPR and understand the impact. </a:t>
            </a:r>
          </a:p>
          <a:p>
            <a:pPr lvl="1"/>
            <a:endParaRPr lang="en-US" sz="1100" dirty="0" smtClean="0"/>
          </a:p>
          <a:p>
            <a:pPr marL="342900" indent="-342900">
              <a:buAutoNum type="arabicPeriod"/>
            </a:pPr>
            <a:r>
              <a:rPr lang="en-US" sz="1400" b="1" dirty="0"/>
              <a:t>Conduct Information Audit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100" dirty="0">
                <a:solidFill>
                  <a:schemeClr val="accent5"/>
                </a:solidFill>
              </a:rPr>
              <a:t>Organize an information audit to document what personal data is </a:t>
            </a:r>
            <a:r>
              <a:rPr lang="en-US" sz="1100" dirty="0" smtClean="0">
                <a:solidFill>
                  <a:schemeClr val="accent5"/>
                </a:solidFill>
              </a:rPr>
              <a:t>held </a:t>
            </a:r>
            <a:r>
              <a:rPr lang="en-US" sz="1100" dirty="0">
                <a:solidFill>
                  <a:schemeClr val="accent5"/>
                </a:solidFill>
              </a:rPr>
              <a:t>within your systems and files, where it is coming from and who you share it with.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100" dirty="0" smtClean="0"/>
          </a:p>
          <a:p>
            <a:pPr marL="342900" indent="-342900">
              <a:buAutoNum type="arabicPeriod"/>
            </a:pPr>
            <a:r>
              <a:rPr lang="en-US" sz="1400" b="1" dirty="0"/>
              <a:t>Communicate Privacy Policy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100" dirty="0">
                <a:solidFill>
                  <a:schemeClr val="accent5"/>
                </a:solidFill>
              </a:rPr>
              <a:t>Review your current privacy </a:t>
            </a:r>
            <a:r>
              <a:rPr lang="en-US" sz="1100" dirty="0" smtClean="0">
                <a:solidFill>
                  <a:schemeClr val="accent5"/>
                </a:solidFill>
              </a:rPr>
              <a:t>policy </a:t>
            </a:r>
            <a:r>
              <a:rPr lang="en-US" sz="1100" dirty="0">
                <a:solidFill>
                  <a:schemeClr val="accent5"/>
                </a:solidFill>
              </a:rPr>
              <a:t>for any gaps and ensure it is easily accessible on </a:t>
            </a:r>
            <a:r>
              <a:rPr lang="en-US" sz="1100" dirty="0" smtClean="0">
                <a:solidFill>
                  <a:schemeClr val="accent5"/>
                </a:solidFill>
              </a:rPr>
              <a:t>all web properties. </a:t>
            </a:r>
            <a:br>
              <a:rPr lang="en-US" sz="1100" dirty="0" smtClean="0">
                <a:solidFill>
                  <a:schemeClr val="accent5"/>
                </a:solidFill>
              </a:rPr>
            </a:br>
            <a:endParaRPr lang="en-US" sz="1100" dirty="0" smtClean="0"/>
          </a:p>
          <a:p>
            <a:pPr marL="342900" indent="-342900">
              <a:buAutoNum type="arabicPeriod"/>
            </a:pPr>
            <a:r>
              <a:rPr lang="en-US" sz="1400" b="1" dirty="0"/>
              <a:t>Outline Individual’s Rights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100" dirty="0">
                <a:solidFill>
                  <a:schemeClr val="accent5"/>
                </a:solidFill>
              </a:rPr>
              <a:t>Check your procedures to ensure they protect all individual rights, including deleting data when requested</a:t>
            </a:r>
            <a:r>
              <a:rPr lang="en-US" sz="1100" dirty="0" smtClean="0">
                <a:solidFill>
                  <a:schemeClr val="accent5"/>
                </a:solidFill>
              </a:rPr>
              <a:t>.</a:t>
            </a:r>
            <a:br>
              <a:rPr lang="en-US" sz="1100" dirty="0" smtClean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/>
            </a:pPr>
            <a:r>
              <a:rPr lang="en-US" sz="1400" b="1" dirty="0" smtClean="0"/>
              <a:t>Plan for Subject </a:t>
            </a:r>
            <a:r>
              <a:rPr lang="en-US" sz="1400" b="1" dirty="0"/>
              <a:t>Access </a:t>
            </a:r>
            <a:r>
              <a:rPr lang="en-US" sz="1400" b="1" dirty="0" smtClean="0"/>
              <a:t>Requests</a:t>
            </a:r>
            <a:br>
              <a:rPr lang="en-US" sz="1400" b="1" dirty="0" smtClean="0"/>
            </a:br>
            <a:r>
              <a:rPr lang="en-US" sz="1100" dirty="0">
                <a:solidFill>
                  <a:schemeClr val="accent5"/>
                </a:solidFill>
              </a:rPr>
              <a:t>Complete an action plan for handling requests within the new timescales (30 days</a:t>
            </a:r>
            <a:r>
              <a:rPr lang="en-US" sz="1100" dirty="0" smtClean="0">
                <a:solidFill>
                  <a:schemeClr val="accent5"/>
                </a:solidFill>
              </a:rPr>
              <a:t>).</a:t>
            </a:r>
            <a:endParaRPr lang="en-US" sz="1100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33625" y="8678649"/>
            <a:ext cx="4410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accent5"/>
                </a:solidFill>
              </a:rPr>
              <a:t>Copyright © 2018 WSI.</a:t>
            </a:r>
            <a:br>
              <a:rPr lang="en-US" sz="900" dirty="0" smtClean="0">
                <a:solidFill>
                  <a:schemeClr val="accent5"/>
                </a:solidFill>
              </a:rPr>
            </a:br>
            <a:r>
              <a:rPr lang="en-US" sz="900" dirty="0" smtClean="0">
                <a:solidFill>
                  <a:schemeClr val="accent5"/>
                </a:solidFill>
              </a:rPr>
              <a:t>Content sourced from ICO (Information Commissioners Office)</a:t>
            </a:r>
            <a:endParaRPr lang="en-US" sz="900" dirty="0">
              <a:solidFill>
                <a:schemeClr val="accent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28998" y="1260216"/>
            <a:ext cx="3088759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sz="1400" b="1" dirty="0" smtClean="0"/>
              <a:t>Conduct </a:t>
            </a:r>
            <a:r>
              <a:rPr lang="en-US" sz="1400" b="1" dirty="0"/>
              <a:t>Data Processing </a:t>
            </a:r>
            <a:r>
              <a:rPr lang="en-US" sz="1400" b="1" dirty="0" smtClean="0"/>
              <a:t>Audit</a:t>
            </a:r>
            <a:br>
              <a:rPr lang="en-US" sz="1400" b="1" dirty="0" smtClean="0"/>
            </a:br>
            <a:r>
              <a:rPr lang="en-US" sz="1100" dirty="0">
                <a:solidFill>
                  <a:schemeClr val="accent5"/>
                </a:solidFill>
              </a:rPr>
              <a:t>Document a processing data audit, outlining the different data processing types your organization performs and the legal basis for why they perform them.</a:t>
            </a:r>
          </a:p>
          <a:p>
            <a:pPr marL="342900" indent="-342900">
              <a:buAutoNum type="arabicPeriod" startAt="6"/>
            </a:pPr>
            <a:endParaRPr lang="en-US" sz="1100" b="1" dirty="0"/>
          </a:p>
          <a:p>
            <a:pPr marL="342900" indent="-342900">
              <a:buAutoNum type="arabicPeriod" startAt="6"/>
            </a:pPr>
            <a:r>
              <a:rPr lang="en-US" sz="1400" b="1" dirty="0"/>
              <a:t>Review Consent </a:t>
            </a:r>
            <a:r>
              <a:rPr lang="en-US" sz="1400" b="1" dirty="0" smtClean="0"/>
              <a:t>Procedures</a:t>
            </a:r>
            <a:br>
              <a:rPr lang="en-US" sz="1400" b="1" dirty="0" smtClean="0"/>
            </a:br>
            <a:r>
              <a:rPr lang="en-US" sz="1100" dirty="0">
                <a:solidFill>
                  <a:schemeClr val="accent5"/>
                </a:solidFill>
              </a:rPr>
              <a:t>Review how you are seeing, obtaining and recording content and if changes are needed</a:t>
            </a:r>
            <a:r>
              <a:rPr lang="en-US" sz="1100" dirty="0" smtClean="0">
                <a:solidFill>
                  <a:schemeClr val="accent5"/>
                </a:solidFill>
              </a:rPr>
              <a:t>.</a:t>
            </a:r>
            <a:br>
              <a:rPr lang="en-US" sz="1100" dirty="0" smtClean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Safeguard Children’s </a:t>
            </a:r>
            <a:r>
              <a:rPr lang="en-US" sz="1400" b="1" dirty="0" smtClean="0"/>
              <a:t>Data</a:t>
            </a:r>
            <a:br>
              <a:rPr lang="en-US" sz="1400" b="1" dirty="0" smtClean="0"/>
            </a:br>
            <a:r>
              <a:rPr lang="en-US" sz="1100" dirty="0">
                <a:solidFill>
                  <a:schemeClr val="accent5"/>
                </a:solidFill>
              </a:rPr>
              <a:t>Consider </a:t>
            </a:r>
            <a:r>
              <a:rPr lang="en-US" sz="1100" dirty="0" smtClean="0">
                <a:solidFill>
                  <a:schemeClr val="accent5"/>
                </a:solidFill>
              </a:rPr>
              <a:t>whether </a:t>
            </a:r>
            <a:r>
              <a:rPr lang="en-US" sz="1100" dirty="0">
                <a:solidFill>
                  <a:schemeClr val="accent5"/>
                </a:solidFill>
              </a:rPr>
              <a:t>you need </a:t>
            </a:r>
            <a:r>
              <a:rPr lang="en-US" sz="1100" dirty="0" smtClean="0">
                <a:solidFill>
                  <a:schemeClr val="accent5"/>
                </a:solidFill>
              </a:rPr>
              <a:t>a </a:t>
            </a:r>
            <a:r>
              <a:rPr lang="en-US" sz="1100" dirty="0">
                <a:solidFill>
                  <a:schemeClr val="accent5"/>
                </a:solidFill>
              </a:rPr>
              <a:t>process to verify individuals’ ages </a:t>
            </a:r>
            <a:r>
              <a:rPr lang="en-US" sz="1100" dirty="0" smtClean="0">
                <a:solidFill>
                  <a:schemeClr val="accent5"/>
                </a:solidFill>
              </a:rPr>
              <a:t>and to obtain </a:t>
            </a:r>
            <a:r>
              <a:rPr lang="en-US" sz="1100" dirty="0">
                <a:solidFill>
                  <a:schemeClr val="accent5"/>
                </a:solidFill>
              </a:rPr>
              <a:t>parental consent </a:t>
            </a:r>
            <a:r>
              <a:rPr lang="en-US" sz="1100" dirty="0" smtClean="0">
                <a:solidFill>
                  <a:schemeClr val="accent5"/>
                </a:solidFill>
              </a:rPr>
              <a:t>for children 16 years or younger.</a:t>
            </a:r>
            <a:br>
              <a:rPr lang="en-US" sz="1100" dirty="0" smtClean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Establish Data Breach </a:t>
            </a:r>
            <a:r>
              <a:rPr lang="en-US" sz="1400" b="1" dirty="0" smtClean="0"/>
              <a:t>Procedures</a:t>
            </a:r>
            <a:br>
              <a:rPr lang="en-US" sz="1400" b="1" dirty="0" smtClean="0"/>
            </a:br>
            <a:r>
              <a:rPr lang="en-US" sz="1100" dirty="0">
                <a:solidFill>
                  <a:schemeClr val="accent5"/>
                </a:solidFill>
              </a:rPr>
              <a:t>Ensure you have proper procedures in place to detect, report and investigate a data breach</a:t>
            </a:r>
            <a:r>
              <a:rPr lang="en-US" sz="1100" dirty="0" smtClean="0">
                <a:solidFill>
                  <a:schemeClr val="accent5"/>
                </a:solidFill>
              </a:rPr>
              <a:t>.</a:t>
            </a:r>
            <a:br>
              <a:rPr lang="en-US" sz="1100" dirty="0" smtClean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Adopt a Privacy by Design </a:t>
            </a:r>
            <a:r>
              <a:rPr lang="en-US" sz="1400" b="1" dirty="0" smtClean="0"/>
              <a:t>Approach</a:t>
            </a:r>
            <a:br>
              <a:rPr lang="en-US" sz="1400" b="1" dirty="0" smtClean="0"/>
            </a:br>
            <a:r>
              <a:rPr lang="en-US" sz="1100" dirty="0" smtClean="0">
                <a:solidFill>
                  <a:schemeClr val="accent5"/>
                </a:solidFill>
              </a:rPr>
              <a:t>Familiarize </a:t>
            </a:r>
            <a:r>
              <a:rPr lang="en-US" sz="1100" dirty="0">
                <a:solidFill>
                  <a:schemeClr val="accent5"/>
                </a:solidFill>
              </a:rPr>
              <a:t>yourself with how and </a:t>
            </a:r>
            <a:r>
              <a:rPr lang="en-US" sz="1100" dirty="0" smtClean="0">
                <a:solidFill>
                  <a:schemeClr val="accent5"/>
                </a:solidFill>
              </a:rPr>
              <a:t>when </a:t>
            </a:r>
            <a:r>
              <a:rPr lang="en-US" sz="1100" dirty="0">
                <a:solidFill>
                  <a:schemeClr val="accent5"/>
                </a:solidFill>
              </a:rPr>
              <a:t>to implement Privacy Impact Assessments</a:t>
            </a:r>
            <a:r>
              <a:rPr lang="en-US" sz="1100" dirty="0" smtClean="0">
                <a:solidFill>
                  <a:schemeClr val="accent5"/>
                </a:solidFill>
              </a:rPr>
              <a:t>.</a:t>
            </a:r>
            <a:br>
              <a:rPr lang="en-US" sz="1100" dirty="0" smtClean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Designate a </a:t>
            </a:r>
            <a:r>
              <a:rPr lang="en-US" sz="1400" b="1" dirty="0" smtClean="0"/>
              <a:t>Data </a:t>
            </a:r>
            <a:r>
              <a:rPr lang="en-US" sz="1400" b="1" dirty="0"/>
              <a:t>Protection </a:t>
            </a:r>
            <a:r>
              <a:rPr lang="en-US" sz="1400" b="1" dirty="0" smtClean="0"/>
              <a:t>Officer</a:t>
            </a:r>
            <a:br>
              <a:rPr lang="en-US" sz="1400" b="1" dirty="0" smtClean="0"/>
            </a:br>
            <a:r>
              <a:rPr lang="en-US" sz="1100" dirty="0">
                <a:solidFill>
                  <a:schemeClr val="accent5"/>
                </a:solidFill>
              </a:rPr>
              <a:t>Determine who in the organization </a:t>
            </a:r>
            <a:r>
              <a:rPr lang="en-US" sz="1100" dirty="0" smtClean="0">
                <a:solidFill>
                  <a:schemeClr val="accent5"/>
                </a:solidFill>
              </a:rPr>
              <a:t>will </a:t>
            </a:r>
            <a:r>
              <a:rPr lang="en-US" sz="1100" dirty="0">
                <a:solidFill>
                  <a:schemeClr val="accent5"/>
                </a:solidFill>
              </a:rPr>
              <a:t>take responsibility for data protection compliance.  </a:t>
            </a:r>
            <a:endParaRPr lang="en-US" sz="1100" dirty="0" smtClean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Determine International </a:t>
            </a:r>
            <a:r>
              <a:rPr lang="en-US" sz="1400" b="1" dirty="0" smtClean="0"/>
              <a:t>Authority</a:t>
            </a:r>
            <a:br>
              <a:rPr lang="en-US" sz="1400" b="1" dirty="0" smtClean="0"/>
            </a:br>
            <a:r>
              <a:rPr lang="en-US" sz="1100" dirty="0">
                <a:solidFill>
                  <a:schemeClr val="accent5"/>
                </a:solidFill>
              </a:rPr>
              <a:t>If </a:t>
            </a:r>
            <a:r>
              <a:rPr lang="en-US" sz="1100" dirty="0" smtClean="0">
                <a:solidFill>
                  <a:schemeClr val="accent5"/>
                </a:solidFill>
              </a:rPr>
              <a:t>your </a:t>
            </a:r>
            <a:r>
              <a:rPr lang="en-US" sz="1100" dirty="0">
                <a:solidFill>
                  <a:schemeClr val="accent5"/>
                </a:solidFill>
              </a:rPr>
              <a:t>organization operates internationally, determine which data protection authority you come under.</a:t>
            </a:r>
          </a:p>
          <a:p>
            <a:pPr marL="342900" indent="-342900">
              <a:buAutoNum type="arabicPeriod" startAt="6"/>
            </a:pPr>
            <a:endParaRPr lang="en-US" dirty="0" smtClean="0"/>
          </a:p>
          <a:p>
            <a:pPr marL="342900" indent="-342900">
              <a:buAutoNum type="arabicPeriod" startAt="6"/>
            </a:pPr>
            <a:endParaRPr lang="en-US" dirty="0" smtClean="0"/>
          </a:p>
          <a:p>
            <a:pPr marL="342900" indent="-342900">
              <a:buAutoNum type="arabicPeriod" startAt="6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67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SI">
      <a:dk1>
        <a:srgbClr val="052148"/>
      </a:dk1>
      <a:lt1>
        <a:srgbClr val="FFFFFF"/>
      </a:lt1>
      <a:dk2>
        <a:srgbClr val="024772"/>
      </a:dk2>
      <a:lt2>
        <a:srgbClr val="E5E5E5"/>
      </a:lt2>
      <a:accent1>
        <a:srgbClr val="027B36"/>
      </a:accent1>
      <a:accent2>
        <a:srgbClr val="024772"/>
      </a:accent2>
      <a:accent3>
        <a:srgbClr val="65A5BF"/>
      </a:accent3>
      <a:accent4>
        <a:srgbClr val="03A549"/>
      </a:accent4>
      <a:accent5>
        <a:srgbClr val="7F7F7F"/>
      </a:accent5>
      <a:accent6>
        <a:srgbClr val="052148"/>
      </a:accent6>
      <a:hlink>
        <a:srgbClr val="65A5BF"/>
      </a:hlink>
      <a:folHlink>
        <a:srgbClr val="03A54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446</TotalTime>
  <Words>16</Words>
  <Application>Microsoft Office PowerPoint</Application>
  <PresentationFormat>Letter Paper (8.5x11 in)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Lato Heavy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Baldwin</dc:creator>
  <cp:lastModifiedBy>Cheryl Baldwin</cp:lastModifiedBy>
  <cp:revision>18</cp:revision>
  <dcterms:created xsi:type="dcterms:W3CDTF">2018-02-13T14:33:30Z</dcterms:created>
  <dcterms:modified xsi:type="dcterms:W3CDTF">2018-02-16T15:43:41Z</dcterms:modified>
</cp:coreProperties>
</file>